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5138"/>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3970343" y="0"/>
            <a:ext cx="3038475" cy="465138"/>
          </a:xfrm>
          <a:prstGeom prst="rect">
            <a:avLst/>
          </a:prstGeom>
        </p:spPr>
        <p:txBody>
          <a:bodyPr vert="horz" lIns="91373" tIns="45686" rIns="91373" bIns="45686" rtlCol="0"/>
          <a:lstStyle>
            <a:lvl1pPr algn="r">
              <a:defRPr sz="1200"/>
            </a:lvl1pPr>
          </a:lstStyle>
          <a:p>
            <a:fld id="{9802C676-1F8D-4124-B0A0-D1F4D9F101AC}" type="datetimeFigureOut">
              <a:rPr lang="en-US" smtClean="0"/>
              <a:t>11/12/2021</a:t>
            </a:fld>
            <a:endParaRPr lang="en-US" dirty="0"/>
          </a:p>
        </p:txBody>
      </p:sp>
      <p:sp>
        <p:nvSpPr>
          <p:cNvPr id="4" name="Footer Placeholder 3"/>
          <p:cNvSpPr>
            <a:spLocks noGrp="1"/>
          </p:cNvSpPr>
          <p:nvPr>
            <p:ph type="ftr" sz="quarter" idx="2"/>
          </p:nvPr>
        </p:nvSpPr>
        <p:spPr>
          <a:xfrm>
            <a:off x="5" y="8829675"/>
            <a:ext cx="3038475" cy="465138"/>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3" y="8829675"/>
            <a:ext cx="3038475" cy="465138"/>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08" tIns="46555" rIns="93108" bIns="46555" rtlCol="0"/>
          <a:lstStyle>
            <a:lvl1pPr algn="r">
              <a:defRPr sz="1200"/>
            </a:lvl1pPr>
          </a:lstStyle>
          <a:p>
            <a:fld id="{99D778E1-629D-4B2E-8B30-0F9A63CFCDCB}" type="datetimeFigureOut">
              <a:rPr lang="en-US" smtClean="0"/>
              <a:t>11/12/2021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11/12/2021</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November 2021</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841D6174-FF8D-485F-8CD0-E43BB65D591D}"/>
              </a:ext>
            </a:extLst>
          </p:cNvPr>
          <p:cNvPicPr>
            <a:picLocks noChangeAspect="1"/>
          </p:cNvPicPr>
          <p:nvPr/>
        </p:nvPicPr>
        <p:blipFill>
          <a:blip r:embed="rId2"/>
          <a:stretch>
            <a:fillRect/>
          </a:stretch>
        </p:blipFill>
        <p:spPr>
          <a:xfrm>
            <a:off x="2014506" y="1327920"/>
            <a:ext cx="5114987" cy="443217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3" name="Picture 2">
            <a:extLst>
              <a:ext uri="{FF2B5EF4-FFF2-40B4-BE49-F238E27FC236}">
                <a16:creationId xmlns:a16="http://schemas.microsoft.com/office/drawing/2014/main" id="{F8B4BCA4-9CDE-4368-90CB-8392C5514433}"/>
              </a:ext>
            </a:extLst>
          </p:cNvPr>
          <p:cNvPicPr>
            <a:picLocks noChangeAspect="1"/>
          </p:cNvPicPr>
          <p:nvPr/>
        </p:nvPicPr>
        <p:blipFill>
          <a:blip r:embed="rId2"/>
          <a:stretch>
            <a:fillRect/>
          </a:stretch>
        </p:blipFill>
        <p:spPr>
          <a:xfrm>
            <a:off x="271095" y="1184455"/>
            <a:ext cx="8601810" cy="4498948"/>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3" name="Picture 2">
            <a:extLst>
              <a:ext uri="{FF2B5EF4-FFF2-40B4-BE49-F238E27FC236}">
                <a16:creationId xmlns:a16="http://schemas.microsoft.com/office/drawing/2014/main" id="{B653B0EB-FDF0-4744-AF81-A9462CF41B8B}"/>
              </a:ext>
            </a:extLst>
          </p:cNvPr>
          <p:cNvPicPr>
            <a:picLocks noChangeAspect="1"/>
          </p:cNvPicPr>
          <p:nvPr/>
        </p:nvPicPr>
        <p:blipFill>
          <a:blip r:embed="rId2"/>
          <a:stretch>
            <a:fillRect/>
          </a:stretch>
        </p:blipFill>
        <p:spPr>
          <a:xfrm>
            <a:off x="257174" y="887606"/>
            <a:ext cx="8629650"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5" name="Picture 4">
            <a:extLst>
              <a:ext uri="{FF2B5EF4-FFF2-40B4-BE49-F238E27FC236}">
                <a16:creationId xmlns:a16="http://schemas.microsoft.com/office/drawing/2014/main" id="{FBF63C39-F37C-48FE-BC79-E500BA9AB6AB}"/>
              </a:ext>
            </a:extLst>
          </p:cNvPr>
          <p:cNvPicPr>
            <a:picLocks noChangeAspect="1"/>
          </p:cNvPicPr>
          <p:nvPr/>
        </p:nvPicPr>
        <p:blipFill>
          <a:blip r:embed="rId2"/>
          <a:stretch>
            <a:fillRect/>
          </a:stretch>
        </p:blipFill>
        <p:spPr>
          <a:xfrm>
            <a:off x="122420" y="1004871"/>
            <a:ext cx="8899159" cy="4544636"/>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3" name="Picture 2">
            <a:extLst>
              <a:ext uri="{FF2B5EF4-FFF2-40B4-BE49-F238E27FC236}">
                <a16:creationId xmlns:a16="http://schemas.microsoft.com/office/drawing/2014/main" id="{B6ED0001-9226-4EB5-990E-4839BF864C79}"/>
              </a:ext>
            </a:extLst>
          </p:cNvPr>
          <p:cNvPicPr>
            <a:picLocks noChangeAspect="1"/>
          </p:cNvPicPr>
          <p:nvPr/>
        </p:nvPicPr>
        <p:blipFill>
          <a:blip r:embed="rId2"/>
          <a:stretch>
            <a:fillRect/>
          </a:stretch>
        </p:blipFill>
        <p:spPr>
          <a:xfrm>
            <a:off x="1504390" y="1219984"/>
            <a:ext cx="615315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0E69D8DF-2E7B-4436-88D6-AE21CD2B0728}"/>
              </a:ext>
            </a:extLst>
          </p:cNvPr>
          <p:cNvPicPr>
            <a:picLocks noChangeAspect="1"/>
          </p:cNvPicPr>
          <p:nvPr/>
        </p:nvPicPr>
        <p:blipFill>
          <a:blip r:embed="rId2"/>
          <a:stretch>
            <a:fillRect/>
          </a:stretch>
        </p:blipFill>
        <p:spPr>
          <a:xfrm>
            <a:off x="2438400" y="97850"/>
            <a:ext cx="4267200" cy="6016418"/>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5264FE43-35C6-4240-B977-4E6CEC2CA2E3}"/>
              </a:ext>
            </a:extLst>
          </p:cNvPr>
          <p:cNvPicPr>
            <a:picLocks noChangeAspect="1"/>
          </p:cNvPicPr>
          <p:nvPr/>
        </p:nvPicPr>
        <p:blipFill>
          <a:blip r:embed="rId2"/>
          <a:stretch>
            <a:fillRect/>
          </a:stretch>
        </p:blipFill>
        <p:spPr>
          <a:xfrm>
            <a:off x="1245927" y="526549"/>
            <a:ext cx="6652145" cy="5695627"/>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34981478-7C15-47C0-8A4F-988A390161EB}"/>
              </a:ext>
            </a:extLst>
          </p:cNvPr>
          <p:cNvPicPr>
            <a:picLocks noChangeAspect="1"/>
          </p:cNvPicPr>
          <p:nvPr/>
        </p:nvPicPr>
        <p:blipFill>
          <a:blip r:embed="rId2"/>
          <a:stretch>
            <a:fillRect/>
          </a:stretch>
        </p:blipFill>
        <p:spPr>
          <a:xfrm>
            <a:off x="1981200" y="595312"/>
            <a:ext cx="5181600" cy="5667375"/>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3" name="Picture 2">
            <a:extLst>
              <a:ext uri="{FF2B5EF4-FFF2-40B4-BE49-F238E27FC236}">
                <a16:creationId xmlns:a16="http://schemas.microsoft.com/office/drawing/2014/main" id="{31E8A2CD-8AF4-4836-9B0C-D0FAF324B2DF}"/>
              </a:ext>
            </a:extLst>
          </p:cNvPr>
          <p:cNvPicPr>
            <a:picLocks noChangeAspect="1"/>
          </p:cNvPicPr>
          <p:nvPr/>
        </p:nvPicPr>
        <p:blipFill>
          <a:blip r:embed="rId2"/>
          <a:stretch>
            <a:fillRect/>
          </a:stretch>
        </p:blipFill>
        <p:spPr>
          <a:xfrm>
            <a:off x="210172" y="990600"/>
            <a:ext cx="8723655" cy="4419600"/>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7" name="Picture 6">
            <a:extLst>
              <a:ext uri="{FF2B5EF4-FFF2-40B4-BE49-F238E27FC236}">
                <a16:creationId xmlns:a16="http://schemas.microsoft.com/office/drawing/2014/main" id="{566900BF-AED2-42BD-A56E-04F27B1CF7A0}"/>
              </a:ext>
            </a:extLst>
          </p:cNvPr>
          <p:cNvPicPr>
            <a:picLocks noChangeAspect="1"/>
          </p:cNvPicPr>
          <p:nvPr/>
        </p:nvPicPr>
        <p:blipFill>
          <a:blip r:embed="rId2"/>
          <a:stretch>
            <a:fillRect/>
          </a:stretch>
        </p:blipFill>
        <p:spPr>
          <a:xfrm>
            <a:off x="88196" y="1752600"/>
            <a:ext cx="8967607" cy="2200275"/>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F6E9C429-5CBF-4F0C-9622-0225E091B708}"/>
              </a:ext>
            </a:extLst>
          </p:cNvPr>
          <p:cNvPicPr>
            <a:picLocks noChangeAspect="1"/>
          </p:cNvPicPr>
          <p:nvPr/>
        </p:nvPicPr>
        <p:blipFill>
          <a:blip r:embed="rId2"/>
          <a:stretch>
            <a:fillRect/>
          </a:stretch>
        </p:blipFill>
        <p:spPr>
          <a:xfrm>
            <a:off x="2476500" y="214650"/>
            <a:ext cx="4191000" cy="5987143"/>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479FC72D-98A8-4679-BA19-3C9526BD4CA5}"/>
              </a:ext>
            </a:extLst>
          </p:cNvPr>
          <p:cNvPicPr>
            <a:picLocks noChangeAspect="1"/>
          </p:cNvPicPr>
          <p:nvPr/>
        </p:nvPicPr>
        <p:blipFill>
          <a:blip r:embed="rId2"/>
          <a:stretch>
            <a:fillRect/>
          </a:stretch>
        </p:blipFill>
        <p:spPr>
          <a:xfrm>
            <a:off x="2371659" y="685800"/>
            <a:ext cx="4400680" cy="5338963"/>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University of Connecticut</a:t>
            </a:r>
          </a:p>
          <a:p>
            <a:r>
              <a:rPr lang="en-US" sz="1500" dirty="0"/>
              <a:t>Mohegan Sun</a:t>
            </a:r>
          </a:p>
          <a:p>
            <a:r>
              <a:rPr lang="en-US" sz="1500" dirty="0"/>
              <a:t>Day Kimball Healthcare</a:t>
            </a:r>
          </a:p>
          <a:p>
            <a:r>
              <a:rPr lang="en-US" sz="1500" dirty="0"/>
              <a:t>Lowe's Companies, Inc</a:t>
            </a:r>
          </a:p>
          <a:p>
            <a:r>
              <a:rPr lang="en-US" sz="1500" dirty="0"/>
              <a:t>Compass Group North America</a:t>
            </a:r>
          </a:p>
          <a:p>
            <a:r>
              <a:rPr lang="en-US" sz="1500" dirty="0"/>
              <a:t>Groton Public Schools</a:t>
            </a:r>
          </a:p>
          <a:p>
            <a:r>
              <a:rPr lang="en-US" sz="1500" dirty="0"/>
              <a:t>Advantage Sales &amp; Marketing</a:t>
            </a:r>
          </a:p>
          <a:p>
            <a:r>
              <a:rPr lang="en-US" sz="1500" dirty="0"/>
              <a:t>Walgreens Boots Alliance Inc</a:t>
            </a:r>
          </a:p>
          <a:p>
            <a:r>
              <a:rPr lang="en-US" sz="1500" dirty="0" err="1"/>
              <a:t>Natchaug</a:t>
            </a:r>
            <a:r>
              <a:rPr lang="en-US" sz="1500" dirty="0"/>
              <a:t> Hospital Incorporated</a:t>
            </a:r>
          </a:p>
          <a:p>
            <a:r>
              <a:rPr lang="en-US" sz="1500" dirty="0"/>
              <a:t>Hyatt</a:t>
            </a:r>
          </a:p>
          <a:p>
            <a:r>
              <a:rPr lang="en-US" sz="1500" dirty="0"/>
              <a:t>Asplundh Tree Expert Company</a:t>
            </a:r>
          </a:p>
          <a:p>
            <a:r>
              <a:rPr lang="en-US" sz="1500" dirty="0"/>
              <a:t>Reliance Health Group</a:t>
            </a:r>
          </a:p>
          <a:p>
            <a:r>
              <a:rPr lang="en-US" sz="1500" dirty="0"/>
              <a:t>United Parcel Service Incorporated</a:t>
            </a:r>
          </a:p>
          <a:p>
            <a:r>
              <a:rPr lang="en-US" sz="1500" dirty="0"/>
              <a:t>US Foods</a:t>
            </a:r>
          </a:p>
          <a:p>
            <a:r>
              <a:rPr lang="en-US" sz="1500" dirty="0"/>
              <a:t>Thames Valley Council For Community Action</a:t>
            </a:r>
          </a:p>
          <a:p>
            <a:r>
              <a:rPr lang="en-US" sz="1500" dirty="0"/>
              <a:t>McDonald's</a:t>
            </a:r>
          </a:p>
          <a:p>
            <a:r>
              <a:rPr lang="en-US" sz="1500" dirty="0"/>
              <a:t>The Home Depot Incorporated</a:t>
            </a:r>
          </a:p>
          <a:p>
            <a:r>
              <a:rPr lang="en-US" sz="1500" dirty="0"/>
              <a:t>Nordson Corporation</a:t>
            </a:r>
          </a:p>
        </p:txBody>
      </p:sp>
      <p:sp>
        <p:nvSpPr>
          <p:cNvPr id="15" name="Content Placeholder 3"/>
          <p:cNvSpPr txBox="1">
            <a:spLocks/>
          </p:cNvSpPr>
          <p:nvPr/>
        </p:nvSpPr>
        <p:spPr>
          <a:xfrm>
            <a:off x="4343400" y="1075567"/>
            <a:ext cx="4346577"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Yale-New Haven Health System</a:t>
            </a:r>
          </a:p>
          <a:p>
            <a:r>
              <a:rPr lang="en-US" sz="1500" dirty="0"/>
              <a:t>Amazon</a:t>
            </a:r>
          </a:p>
          <a:p>
            <a:r>
              <a:rPr lang="en-US" sz="1500" dirty="0"/>
              <a:t>Pfizer</a:t>
            </a:r>
          </a:p>
          <a:p>
            <a:r>
              <a:rPr lang="en-US" sz="1500" dirty="0"/>
              <a:t>General Dynamics</a:t>
            </a:r>
          </a:p>
          <a:p>
            <a:r>
              <a:rPr lang="en-US" sz="1500" dirty="0"/>
              <a:t>Fm Global</a:t>
            </a:r>
          </a:p>
          <a:p>
            <a:r>
              <a:rPr lang="en-US" sz="1500" dirty="0"/>
              <a:t>State of Connecticut</a:t>
            </a:r>
          </a:p>
          <a:p>
            <a:r>
              <a:rPr lang="en-US" sz="1500" dirty="0"/>
              <a:t>Norwich Public Schools</a:t>
            </a:r>
          </a:p>
          <a:p>
            <a:r>
              <a:rPr lang="en-US" sz="1500" dirty="0"/>
              <a:t>Walmart / Sam's</a:t>
            </a:r>
          </a:p>
          <a:p>
            <a:r>
              <a:rPr lang="en-US" sz="1500" dirty="0"/>
              <a:t>Petco</a:t>
            </a:r>
          </a:p>
          <a:p>
            <a:r>
              <a:rPr lang="en-US" sz="1500" dirty="0"/>
              <a:t>United Services Incorporated</a:t>
            </a:r>
          </a:p>
          <a:p>
            <a:r>
              <a:rPr lang="en-US" sz="1500" dirty="0"/>
              <a:t>Staples</a:t>
            </a:r>
          </a:p>
          <a:p>
            <a:r>
              <a:rPr lang="en-US" sz="1500" dirty="0" err="1"/>
              <a:t>Masonicare</a:t>
            </a:r>
            <a:r>
              <a:rPr lang="en-US" sz="1500" dirty="0"/>
              <a:t> Corporation</a:t>
            </a:r>
          </a:p>
          <a:p>
            <a:r>
              <a:rPr lang="en-US" sz="1500" dirty="0" err="1"/>
              <a:t>Sonalysts</a:t>
            </a:r>
            <a:r>
              <a:rPr lang="en-US" sz="1500" dirty="0"/>
              <a:t> Incorporated</a:t>
            </a:r>
          </a:p>
          <a:p>
            <a:r>
              <a:rPr lang="en-US" sz="1500" dirty="0"/>
              <a:t>Generations Family Health Center</a:t>
            </a:r>
          </a:p>
          <a:p>
            <a:r>
              <a:rPr lang="en-US" sz="1500" dirty="0"/>
              <a:t>Bob's Discount Furniture</a:t>
            </a:r>
          </a:p>
          <a:p>
            <a:r>
              <a:rPr lang="en-US" sz="1500" dirty="0"/>
              <a:t>FedEx</a:t>
            </a:r>
          </a:p>
          <a:p>
            <a:r>
              <a:rPr lang="en-US" sz="1500" dirty="0"/>
              <a:t>Windham Public Schools</a:t>
            </a:r>
          </a:p>
          <a:p>
            <a:r>
              <a:rPr lang="en-US" sz="1500" dirty="0"/>
              <a:t>Hartford Healthcare Medical Group Specialists</a:t>
            </a:r>
          </a:p>
          <a:p>
            <a:r>
              <a:rPr lang="en-US" sz="1500" dirty="0"/>
              <a:t>United Community Family Services Incorporated</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0966B950-7277-4CF8-ADA8-968FC188E8FB}"/>
              </a:ext>
            </a:extLst>
          </p:cNvPr>
          <p:cNvPicPr>
            <a:picLocks noChangeAspect="1"/>
          </p:cNvPicPr>
          <p:nvPr/>
        </p:nvPicPr>
        <p:blipFill>
          <a:blip r:embed="rId2"/>
          <a:stretch>
            <a:fillRect/>
          </a:stretch>
        </p:blipFill>
        <p:spPr>
          <a:xfrm>
            <a:off x="2243135" y="1087505"/>
            <a:ext cx="4657725" cy="500062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3" name="Picture 2">
            <a:extLst>
              <a:ext uri="{FF2B5EF4-FFF2-40B4-BE49-F238E27FC236}">
                <a16:creationId xmlns:a16="http://schemas.microsoft.com/office/drawing/2014/main" id="{988AE4F4-DD73-42EC-A642-219745CECB45}"/>
              </a:ext>
            </a:extLst>
          </p:cNvPr>
          <p:cNvPicPr>
            <a:picLocks noChangeAspect="1"/>
          </p:cNvPicPr>
          <p:nvPr/>
        </p:nvPicPr>
        <p:blipFill>
          <a:blip r:embed="rId2"/>
          <a:stretch>
            <a:fillRect/>
          </a:stretch>
        </p:blipFill>
        <p:spPr>
          <a:xfrm>
            <a:off x="2533580" y="367299"/>
            <a:ext cx="4101223" cy="585889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F7F548B9-8602-429A-AE06-6863E8C137BA}"/>
              </a:ext>
            </a:extLst>
          </p:cNvPr>
          <p:cNvPicPr>
            <a:picLocks noChangeAspect="1"/>
          </p:cNvPicPr>
          <p:nvPr/>
        </p:nvPicPr>
        <p:blipFill>
          <a:blip r:embed="rId2"/>
          <a:stretch>
            <a:fillRect/>
          </a:stretch>
        </p:blipFill>
        <p:spPr>
          <a:xfrm>
            <a:off x="2206371" y="682695"/>
            <a:ext cx="4731258" cy="5492610"/>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Raytheon</a:t>
            </a:r>
          </a:p>
          <a:p>
            <a:r>
              <a:rPr lang="en-US" sz="1500" dirty="0"/>
              <a:t>Hartford Healthcare</a:t>
            </a:r>
          </a:p>
          <a:p>
            <a:r>
              <a:rPr lang="en-US" sz="1500" dirty="0"/>
              <a:t>Cigna Corporation</a:t>
            </a:r>
          </a:p>
          <a:p>
            <a:r>
              <a:rPr lang="en-US" sz="1500" dirty="0"/>
              <a:t>Trinity Health</a:t>
            </a:r>
          </a:p>
          <a:p>
            <a:r>
              <a:rPr lang="en-US" sz="1500" dirty="0"/>
              <a:t>State of Connecticut</a:t>
            </a:r>
          </a:p>
          <a:p>
            <a:r>
              <a:rPr lang="en-US" sz="1500" dirty="0"/>
              <a:t>Travelers</a:t>
            </a:r>
          </a:p>
          <a:p>
            <a:r>
              <a:rPr lang="en-US" sz="1500" dirty="0"/>
              <a:t>Accenture</a:t>
            </a:r>
          </a:p>
          <a:p>
            <a:r>
              <a:rPr lang="en-US" sz="1500" dirty="0"/>
              <a:t>CVS Health</a:t>
            </a:r>
          </a:p>
          <a:p>
            <a:r>
              <a:rPr lang="en-US" sz="1500" dirty="0"/>
              <a:t>Connecticut Children's Medical Center</a:t>
            </a:r>
          </a:p>
          <a:p>
            <a:r>
              <a:rPr lang="en-US" sz="1500" dirty="0"/>
              <a:t>ICF</a:t>
            </a:r>
          </a:p>
          <a:p>
            <a:r>
              <a:rPr lang="en-US" sz="1500" dirty="0"/>
              <a:t>Aya Healthcare</a:t>
            </a:r>
          </a:p>
          <a:p>
            <a:r>
              <a:rPr lang="en-US" sz="1500" dirty="0"/>
              <a:t>United Parcel Service Incorporated</a:t>
            </a:r>
          </a:p>
          <a:p>
            <a:r>
              <a:rPr lang="en-US" sz="1500" dirty="0"/>
              <a:t>Wheeler Clinic</a:t>
            </a:r>
          </a:p>
          <a:p>
            <a:r>
              <a:rPr lang="en-US" sz="1500" dirty="0"/>
              <a:t>FedEx</a:t>
            </a:r>
          </a:p>
          <a:p>
            <a:r>
              <a:rPr lang="en-US" sz="1500" dirty="0"/>
              <a:t>Disney</a:t>
            </a:r>
          </a:p>
          <a:p>
            <a:r>
              <a:rPr lang="en-US" sz="1500" dirty="0"/>
              <a:t>Beech Valley Solutions</a:t>
            </a:r>
          </a:p>
          <a:p>
            <a:r>
              <a:rPr lang="en-US" sz="1500" dirty="0"/>
              <a:t>Boston Market</a:t>
            </a:r>
          </a:p>
          <a:p>
            <a:r>
              <a:rPr lang="en-US" sz="1500" dirty="0"/>
              <a:t>Laboratory Corporation of America</a:t>
            </a:r>
          </a:p>
          <a:p>
            <a:r>
              <a:rPr lang="en-US" sz="1500" dirty="0"/>
              <a:t>Ryder System Incorporated</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UnitedHealth Group</a:t>
            </a:r>
          </a:p>
          <a:p>
            <a:r>
              <a:rPr lang="en-US" sz="1500" dirty="0"/>
              <a:t>Deloitte</a:t>
            </a:r>
          </a:p>
          <a:p>
            <a:r>
              <a:rPr lang="en-US" sz="1500" dirty="0"/>
              <a:t>Salesforce</a:t>
            </a:r>
          </a:p>
          <a:p>
            <a:r>
              <a:rPr lang="en-US" sz="1500" dirty="0"/>
              <a:t>ECHN</a:t>
            </a:r>
          </a:p>
          <a:p>
            <a:r>
              <a:rPr lang="en-US" sz="1500" dirty="0"/>
              <a:t>The Hartford Financial Group</a:t>
            </a:r>
          </a:p>
          <a:p>
            <a:r>
              <a:rPr lang="en-US" sz="1500" dirty="0"/>
              <a:t>Allied Universal</a:t>
            </a:r>
          </a:p>
          <a:p>
            <a:r>
              <a:rPr lang="en-US" sz="1500" dirty="0"/>
              <a:t>Advantage Sales &amp; Marketing</a:t>
            </a:r>
          </a:p>
          <a:p>
            <a:r>
              <a:rPr lang="en-US" sz="1500" dirty="0"/>
              <a:t>Pratt &amp; Whitney</a:t>
            </a:r>
          </a:p>
          <a:p>
            <a:r>
              <a:rPr lang="en-US" sz="1500" dirty="0"/>
              <a:t>Change Healthcare</a:t>
            </a:r>
          </a:p>
          <a:p>
            <a:r>
              <a:rPr lang="en-US" sz="1500" dirty="0"/>
              <a:t>Stanley Black &amp; Decker</a:t>
            </a:r>
          </a:p>
          <a:p>
            <a:r>
              <a:rPr lang="en-US" sz="1500" dirty="0"/>
              <a:t>Nelnet</a:t>
            </a:r>
          </a:p>
          <a:p>
            <a:r>
              <a:rPr lang="en-US" sz="1500" dirty="0"/>
              <a:t>The Home Depot Incorporated</a:t>
            </a:r>
          </a:p>
          <a:p>
            <a:r>
              <a:rPr lang="en-US" sz="1500" dirty="0" err="1"/>
              <a:t>Guidehouse</a:t>
            </a:r>
            <a:endParaRPr lang="en-US" sz="1500" dirty="0"/>
          </a:p>
          <a:p>
            <a:r>
              <a:rPr lang="en-US" sz="1500" dirty="0"/>
              <a:t>Whole Foods Market, Inc.</a:t>
            </a:r>
          </a:p>
          <a:p>
            <a:r>
              <a:rPr lang="en-US" sz="1500" dirty="0"/>
              <a:t>Sysco Corporation</a:t>
            </a:r>
          </a:p>
          <a:p>
            <a:r>
              <a:rPr lang="en-US" sz="1500" dirty="0"/>
              <a:t>Travelers Hartford</a:t>
            </a:r>
          </a:p>
          <a:p>
            <a:r>
              <a:rPr lang="en-US" sz="1500" dirty="0"/>
              <a:t>Walgreens Boots Alliance Inc</a:t>
            </a:r>
          </a:p>
          <a:p>
            <a:r>
              <a:rPr lang="en-US" sz="1500" dirty="0"/>
              <a:t>Black &amp; Veatch</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C0835BB3-A064-4AB0-9329-39B4359B2A70}"/>
              </a:ext>
            </a:extLst>
          </p:cNvPr>
          <p:cNvPicPr>
            <a:picLocks noChangeAspect="1"/>
          </p:cNvPicPr>
          <p:nvPr/>
        </p:nvPicPr>
        <p:blipFill>
          <a:blip r:embed="rId2"/>
          <a:stretch>
            <a:fillRect/>
          </a:stretch>
        </p:blipFill>
        <p:spPr>
          <a:xfrm>
            <a:off x="2286000" y="1184842"/>
            <a:ext cx="4572000" cy="500062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50579E83-F2FF-4DD1-9AA8-82DA8D4ED603}"/>
              </a:ext>
            </a:extLst>
          </p:cNvPr>
          <p:cNvPicPr>
            <a:picLocks noChangeAspect="1"/>
          </p:cNvPicPr>
          <p:nvPr/>
        </p:nvPicPr>
        <p:blipFill>
          <a:blip r:embed="rId2"/>
          <a:stretch>
            <a:fillRect/>
          </a:stretch>
        </p:blipFill>
        <p:spPr>
          <a:xfrm>
            <a:off x="2514600" y="84988"/>
            <a:ext cx="4254398" cy="6077711"/>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Friday, December 10</a:t>
            </a:r>
            <a:r>
              <a:rPr lang="en-US" sz="2400" baseline="30000" dirty="0"/>
              <a:t>th</a:t>
            </a:r>
            <a:r>
              <a:rPr lang="en-US" sz="2400" dirty="0"/>
              <a:t>, 2021 </a:t>
            </a: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05AC18AC-730B-4039-9A1C-8AD6ECBCE67B}"/>
              </a:ext>
            </a:extLst>
          </p:cNvPr>
          <p:cNvPicPr>
            <a:picLocks noChangeAspect="1"/>
          </p:cNvPicPr>
          <p:nvPr/>
        </p:nvPicPr>
        <p:blipFill>
          <a:blip r:embed="rId2"/>
          <a:stretch>
            <a:fillRect/>
          </a:stretch>
        </p:blipFill>
        <p:spPr>
          <a:xfrm>
            <a:off x="2476499" y="784678"/>
            <a:ext cx="4191000" cy="5288643"/>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5" name="Content Placeholder 3"/>
          <p:cNvSpPr txBox="1">
            <a:spLocks/>
          </p:cNvSpPr>
          <p:nvPr/>
        </p:nvSpPr>
        <p:spPr>
          <a:xfrm>
            <a:off x="4778021"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Boehringer Ingelheim</a:t>
            </a:r>
          </a:p>
          <a:p>
            <a:r>
              <a:rPr lang="en-US" sz="1500" dirty="0"/>
              <a:t>Aya Healthcare</a:t>
            </a:r>
          </a:p>
          <a:p>
            <a:r>
              <a:rPr lang="en-US" sz="1500" dirty="0"/>
              <a:t>Trinity Health</a:t>
            </a:r>
          </a:p>
          <a:p>
            <a:r>
              <a:rPr lang="en-US" sz="1500" dirty="0"/>
              <a:t>United Parcel Service Incorporated</a:t>
            </a:r>
          </a:p>
          <a:p>
            <a:r>
              <a:rPr lang="en-US" sz="1500" dirty="0"/>
              <a:t>State of Connecticut</a:t>
            </a:r>
          </a:p>
          <a:p>
            <a:r>
              <a:rPr lang="en-US" sz="1500" dirty="0"/>
              <a:t>Whole Foods Market, Inc.</a:t>
            </a:r>
          </a:p>
          <a:p>
            <a:r>
              <a:rPr lang="en-US" sz="1500" dirty="0"/>
              <a:t>Petco</a:t>
            </a:r>
          </a:p>
          <a:p>
            <a:r>
              <a:rPr lang="en-US" sz="1500" dirty="0"/>
              <a:t>Compass Group North America</a:t>
            </a:r>
          </a:p>
          <a:p>
            <a:r>
              <a:rPr lang="en-US" sz="1500" dirty="0"/>
              <a:t>Walgreens Boots Alliance Inc</a:t>
            </a:r>
          </a:p>
          <a:p>
            <a:r>
              <a:rPr lang="en-US" sz="1500" dirty="0"/>
              <a:t>Charlotte Hungerford Hospital</a:t>
            </a:r>
          </a:p>
          <a:p>
            <a:r>
              <a:rPr lang="en-US" sz="1500" dirty="0"/>
              <a:t>Seasons Hospice &amp; Palliative Care</a:t>
            </a:r>
          </a:p>
          <a:p>
            <a:r>
              <a:rPr lang="en-US" sz="1500" dirty="0"/>
              <a:t>State Farm Insurance Companies</a:t>
            </a:r>
          </a:p>
          <a:p>
            <a:r>
              <a:rPr lang="en-US" sz="1500" dirty="0" err="1"/>
              <a:t>Trugreen</a:t>
            </a:r>
            <a:endParaRPr lang="en-US" sz="1500" dirty="0"/>
          </a:p>
          <a:p>
            <a:r>
              <a:rPr lang="en-US" sz="1500" dirty="0"/>
              <a:t>Post University</a:t>
            </a:r>
          </a:p>
          <a:p>
            <a:r>
              <a:rPr lang="en-US" sz="1500" dirty="0"/>
              <a:t>Club Demonstration Services</a:t>
            </a:r>
          </a:p>
          <a:p>
            <a:r>
              <a:rPr lang="en-US" sz="1500" dirty="0"/>
              <a:t>YMCA</a:t>
            </a:r>
          </a:p>
          <a:p>
            <a:r>
              <a:rPr lang="en-US" sz="1500" dirty="0"/>
              <a:t>Walmart / Sam's</a:t>
            </a:r>
          </a:p>
          <a:p>
            <a:r>
              <a:rPr lang="en-US" sz="1500" dirty="0"/>
              <a:t>Realogy Franchise Group LLC</a:t>
            </a:r>
          </a:p>
          <a:p>
            <a:r>
              <a:rPr lang="en-US" sz="1500" dirty="0" err="1"/>
              <a:t>Edadvance</a:t>
            </a:r>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
        <p:nvSpPr>
          <p:cNvPr id="8" name="Content Placeholder 3">
            <a:extLst>
              <a:ext uri="{FF2B5EF4-FFF2-40B4-BE49-F238E27FC236}">
                <a16:creationId xmlns:a16="http://schemas.microsoft.com/office/drawing/2014/main" id="{C7989A35-AE85-484C-BB10-7F44BE31A6DC}"/>
              </a:ext>
            </a:extLst>
          </p:cNvPr>
          <p:cNvSpPr txBox="1">
            <a:spLocks/>
          </p:cNvSpPr>
          <p:nvPr/>
        </p:nvSpPr>
        <p:spPr>
          <a:xfrm>
            <a:off x="1371600"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err="1"/>
              <a:t>Nuvance</a:t>
            </a:r>
            <a:r>
              <a:rPr lang="en-US" sz="1500" dirty="0"/>
              <a:t> Health</a:t>
            </a:r>
          </a:p>
          <a:p>
            <a:r>
              <a:rPr lang="en-US" sz="1500" dirty="0"/>
              <a:t>Hartford Healthcare</a:t>
            </a:r>
          </a:p>
          <a:p>
            <a:r>
              <a:rPr lang="en-US" sz="1500" dirty="0"/>
              <a:t>Waterbury Hospital</a:t>
            </a:r>
          </a:p>
          <a:p>
            <a:r>
              <a:rPr lang="en-US" sz="1500" dirty="0"/>
              <a:t>Advantage Sales &amp; Marketing</a:t>
            </a:r>
          </a:p>
          <a:p>
            <a:r>
              <a:rPr lang="en-US" sz="1500" dirty="0"/>
              <a:t>The Home Depot Incorporated</a:t>
            </a:r>
          </a:p>
          <a:p>
            <a:r>
              <a:rPr lang="en-US" sz="1500" dirty="0"/>
              <a:t>UnitedHealth Group</a:t>
            </a:r>
          </a:p>
          <a:p>
            <a:r>
              <a:rPr lang="en-US" sz="1500" dirty="0"/>
              <a:t>Naugatuck Public Schools</a:t>
            </a:r>
          </a:p>
          <a:p>
            <a:r>
              <a:rPr lang="en-US" sz="1500" dirty="0"/>
              <a:t>Trinity Health Of New England</a:t>
            </a:r>
          </a:p>
          <a:p>
            <a:r>
              <a:rPr lang="en-US" sz="1500" dirty="0"/>
              <a:t>Beech Valley Solutions</a:t>
            </a:r>
          </a:p>
          <a:p>
            <a:r>
              <a:rPr lang="en-US" sz="1500" dirty="0"/>
              <a:t>Benchmark Senior Living</a:t>
            </a:r>
          </a:p>
          <a:p>
            <a:r>
              <a:rPr lang="en-US" sz="1500" dirty="0"/>
              <a:t>Stop Shop Supermarket</a:t>
            </a:r>
          </a:p>
          <a:p>
            <a:r>
              <a:rPr lang="en-US" sz="1500" dirty="0"/>
              <a:t>Monterey Institute Of International Studies</a:t>
            </a:r>
          </a:p>
          <a:p>
            <a:r>
              <a:rPr lang="en-US" sz="1500" dirty="0"/>
              <a:t>YRC Freight</a:t>
            </a:r>
          </a:p>
          <a:p>
            <a:r>
              <a:rPr lang="en-US" sz="1500" dirty="0"/>
              <a:t>CVS Health</a:t>
            </a:r>
          </a:p>
          <a:p>
            <a:r>
              <a:rPr lang="en-US" sz="1500" dirty="0"/>
              <a:t>BJ's Wholesale Club, Inc.</a:t>
            </a:r>
          </a:p>
          <a:p>
            <a:r>
              <a:rPr lang="en-US" sz="1500" dirty="0"/>
              <a:t>Mercy Medical Center Clinton</a:t>
            </a:r>
          </a:p>
          <a:p>
            <a:r>
              <a:rPr lang="en-US" sz="1500" dirty="0"/>
              <a:t>Macy's</a:t>
            </a:r>
          </a:p>
        </p:txBody>
      </p:sp>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3" name="Picture 2">
            <a:extLst>
              <a:ext uri="{FF2B5EF4-FFF2-40B4-BE49-F238E27FC236}">
                <a16:creationId xmlns:a16="http://schemas.microsoft.com/office/drawing/2014/main" id="{7471CC7F-7E73-430A-95EA-5F20C5A20B00}"/>
              </a:ext>
            </a:extLst>
          </p:cNvPr>
          <p:cNvPicPr>
            <a:picLocks noChangeAspect="1"/>
          </p:cNvPicPr>
          <p:nvPr/>
        </p:nvPicPr>
        <p:blipFill>
          <a:blip r:embed="rId2"/>
          <a:stretch>
            <a:fillRect/>
          </a:stretch>
        </p:blipFill>
        <p:spPr>
          <a:xfrm>
            <a:off x="2286000" y="1201168"/>
            <a:ext cx="4572000" cy="500062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A6F5AF37-B363-4AD0-BC45-97483D2A59EA}"/>
              </a:ext>
            </a:extLst>
          </p:cNvPr>
          <p:cNvPicPr>
            <a:picLocks noChangeAspect="1"/>
          </p:cNvPicPr>
          <p:nvPr/>
        </p:nvPicPr>
        <p:blipFill>
          <a:blip r:embed="rId2"/>
          <a:stretch>
            <a:fillRect/>
          </a:stretch>
        </p:blipFill>
        <p:spPr>
          <a:xfrm>
            <a:off x="2189987" y="228600"/>
            <a:ext cx="4026410" cy="5989701"/>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B536710E-97CE-4985-977F-FA9FF4B29900}"/>
              </a:ext>
            </a:extLst>
          </p:cNvPr>
          <p:cNvPicPr>
            <a:picLocks noChangeAspect="1"/>
          </p:cNvPicPr>
          <p:nvPr/>
        </p:nvPicPr>
        <p:blipFill>
          <a:blip r:embed="rId2"/>
          <a:stretch>
            <a:fillRect/>
          </a:stretch>
        </p:blipFill>
        <p:spPr>
          <a:xfrm>
            <a:off x="1575740" y="762000"/>
            <a:ext cx="5992517" cy="5333999"/>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Yale-New Haven Health System</a:t>
            </a:r>
          </a:p>
          <a:p>
            <a:r>
              <a:rPr lang="en-US" sz="1500" dirty="0"/>
              <a:t>Anthem Blue Cross</a:t>
            </a:r>
          </a:p>
          <a:p>
            <a:r>
              <a:rPr lang="en-US" sz="1500" dirty="0"/>
              <a:t>Hartford Healthcare</a:t>
            </a:r>
          </a:p>
          <a:p>
            <a:r>
              <a:rPr lang="en-US" sz="1500" dirty="0"/>
              <a:t>Advantage Sales &amp; Marketing</a:t>
            </a:r>
          </a:p>
          <a:p>
            <a:r>
              <a:rPr lang="en-US" sz="1500" dirty="0"/>
              <a:t>United Parcel Service Incorporated</a:t>
            </a:r>
          </a:p>
          <a:p>
            <a:r>
              <a:rPr lang="en-US" sz="1500" dirty="0"/>
              <a:t>Middlesex Health System Incorporated</a:t>
            </a:r>
          </a:p>
          <a:p>
            <a:r>
              <a:rPr lang="en-US" sz="1500" dirty="0"/>
              <a:t>UnitedHealth Group</a:t>
            </a:r>
          </a:p>
          <a:p>
            <a:r>
              <a:rPr lang="en-US" sz="1500" dirty="0"/>
              <a:t>Lowe's Companies, Inc</a:t>
            </a:r>
          </a:p>
          <a:p>
            <a:r>
              <a:rPr lang="en-US" sz="1500" dirty="0"/>
              <a:t>Allied Universal</a:t>
            </a:r>
          </a:p>
          <a:p>
            <a:r>
              <a:rPr lang="en-US" sz="1500" dirty="0"/>
              <a:t>Raytheon</a:t>
            </a:r>
          </a:p>
          <a:p>
            <a:r>
              <a:rPr lang="en-US" sz="1500" dirty="0"/>
              <a:t>Department of Veterans Affairs</a:t>
            </a:r>
          </a:p>
          <a:p>
            <a:r>
              <a:rPr lang="en-US" sz="1500" dirty="0"/>
              <a:t>Genesis Healthcare Corporation</a:t>
            </a:r>
          </a:p>
          <a:p>
            <a:r>
              <a:rPr lang="en-US" sz="1500" dirty="0"/>
              <a:t>Beech Valley Solutions</a:t>
            </a:r>
          </a:p>
          <a:p>
            <a:r>
              <a:rPr lang="en-US" sz="1500" dirty="0"/>
              <a:t>Honeywell</a:t>
            </a:r>
          </a:p>
          <a:p>
            <a:r>
              <a:rPr lang="en-US" sz="1500" dirty="0"/>
              <a:t>Midstate Medical Center</a:t>
            </a:r>
          </a:p>
          <a:p>
            <a:r>
              <a:rPr lang="en-US" sz="1500" dirty="0"/>
              <a:t>Michaels Arts and Crafts</a:t>
            </a:r>
          </a:p>
          <a:p>
            <a:r>
              <a:rPr lang="en-US" sz="1500" dirty="0"/>
              <a:t>Seasons Hospice &amp; Palliative Care</a:t>
            </a:r>
          </a:p>
          <a:p>
            <a:r>
              <a:rPr lang="en-US" sz="1500" dirty="0"/>
              <a:t>Boston Market</a:t>
            </a:r>
          </a:p>
        </p:txBody>
      </p:sp>
      <p:sp>
        <p:nvSpPr>
          <p:cNvPr id="15" name="Content Placeholder 3"/>
          <p:cNvSpPr txBox="1">
            <a:spLocks/>
          </p:cNvSpPr>
          <p:nvPr/>
        </p:nvSpPr>
        <p:spPr>
          <a:xfrm>
            <a:off x="4739327"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 University</a:t>
            </a:r>
          </a:p>
          <a:p>
            <a:r>
              <a:rPr lang="en-US" sz="1500" dirty="0"/>
              <a:t>Medtronic</a:t>
            </a:r>
          </a:p>
          <a:p>
            <a:r>
              <a:rPr lang="en-US" sz="1500" dirty="0"/>
              <a:t>Community Health Center, Inc.</a:t>
            </a:r>
          </a:p>
          <a:p>
            <a:r>
              <a:rPr lang="en-US" sz="1500" dirty="0" err="1"/>
              <a:t>Masonicare</a:t>
            </a:r>
            <a:r>
              <a:rPr lang="en-US" sz="1500" dirty="0"/>
              <a:t> Corporation</a:t>
            </a:r>
          </a:p>
          <a:p>
            <a:r>
              <a:rPr lang="en-US" sz="1500" dirty="0"/>
              <a:t>State of Connecticut</a:t>
            </a:r>
          </a:p>
          <a:p>
            <a:r>
              <a:rPr lang="en-US" sz="1500" dirty="0"/>
              <a:t>Petco</a:t>
            </a:r>
          </a:p>
          <a:p>
            <a:r>
              <a:rPr lang="en-US" sz="1500" dirty="0"/>
              <a:t>The Home Depot Incorporated</a:t>
            </a:r>
          </a:p>
          <a:p>
            <a:r>
              <a:rPr lang="en-US" sz="1500" dirty="0"/>
              <a:t>Gaylord Specialty Healthcare</a:t>
            </a:r>
          </a:p>
          <a:p>
            <a:r>
              <a:rPr lang="en-US" sz="1500" dirty="0"/>
              <a:t>Aya Healthcare</a:t>
            </a:r>
          </a:p>
          <a:p>
            <a:r>
              <a:rPr lang="en-US" sz="1500" dirty="0"/>
              <a:t>FedEx</a:t>
            </a:r>
          </a:p>
          <a:p>
            <a:r>
              <a:rPr lang="en-US" sz="1500" dirty="0"/>
              <a:t>Walgreens Boots Alliance Inc</a:t>
            </a:r>
          </a:p>
          <a:p>
            <a:r>
              <a:rPr lang="en-US" sz="1500" dirty="0"/>
              <a:t>Quest Diagnostics Incorporated</a:t>
            </a:r>
          </a:p>
          <a:p>
            <a:r>
              <a:rPr lang="en-US" sz="1500" dirty="0"/>
              <a:t>Avangrid</a:t>
            </a:r>
          </a:p>
          <a:p>
            <a:r>
              <a:rPr lang="en-US" sz="1500" dirty="0"/>
              <a:t>Wesleyan University</a:t>
            </a:r>
          </a:p>
          <a:p>
            <a:r>
              <a:rPr lang="en-US" sz="1500" dirty="0"/>
              <a:t>Walmart / Sam's</a:t>
            </a:r>
          </a:p>
          <a:p>
            <a:r>
              <a:rPr lang="en-US" sz="1500" dirty="0"/>
              <a:t>Benchmark Senior Living</a:t>
            </a:r>
          </a:p>
          <a:p>
            <a:r>
              <a:rPr lang="en-US" sz="1500" dirty="0"/>
              <a:t>Quinnipiac University</a:t>
            </a:r>
          </a:p>
          <a:p>
            <a:r>
              <a:rPr lang="en-US" sz="1500" dirty="0"/>
              <a:t>Subway Ip, </a:t>
            </a:r>
            <a:r>
              <a:rPr lang="en-US" sz="1500" dirty="0" err="1"/>
              <a:t>Llc</a:t>
            </a:r>
            <a:endParaRPr lang="en-US" sz="1500" dirty="0"/>
          </a:p>
          <a:p>
            <a:r>
              <a:rPr lang="en-US" sz="1500" dirty="0" err="1"/>
              <a:t>Actalent</a:t>
            </a:r>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3" name="Picture 2">
            <a:extLst>
              <a:ext uri="{FF2B5EF4-FFF2-40B4-BE49-F238E27FC236}">
                <a16:creationId xmlns:a16="http://schemas.microsoft.com/office/drawing/2014/main" id="{60185144-F02C-417B-92DD-26E78EE7C12D}"/>
              </a:ext>
            </a:extLst>
          </p:cNvPr>
          <p:cNvPicPr>
            <a:picLocks noChangeAspect="1"/>
          </p:cNvPicPr>
          <p:nvPr/>
        </p:nvPicPr>
        <p:blipFill>
          <a:blip r:embed="rId2"/>
          <a:stretch>
            <a:fillRect/>
          </a:stretch>
        </p:blipFill>
        <p:spPr>
          <a:xfrm>
            <a:off x="2176462" y="1143000"/>
            <a:ext cx="4791075" cy="500062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3" name="Picture 2">
            <a:extLst>
              <a:ext uri="{FF2B5EF4-FFF2-40B4-BE49-F238E27FC236}">
                <a16:creationId xmlns:a16="http://schemas.microsoft.com/office/drawing/2014/main" id="{ED138268-A561-4C15-A360-1A1F1E11F590}"/>
              </a:ext>
            </a:extLst>
          </p:cNvPr>
          <p:cNvPicPr>
            <a:picLocks noChangeAspect="1"/>
          </p:cNvPicPr>
          <p:nvPr/>
        </p:nvPicPr>
        <p:blipFill>
          <a:blip r:embed="rId2"/>
          <a:stretch>
            <a:fillRect/>
          </a:stretch>
        </p:blipFill>
        <p:spPr>
          <a:xfrm>
            <a:off x="2598150" y="104481"/>
            <a:ext cx="3947700" cy="5938044"/>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3" name="Picture 2">
            <a:extLst>
              <a:ext uri="{FF2B5EF4-FFF2-40B4-BE49-F238E27FC236}">
                <a16:creationId xmlns:a16="http://schemas.microsoft.com/office/drawing/2014/main" id="{0606599A-C336-42C6-88F6-9F837515C6AB}"/>
              </a:ext>
            </a:extLst>
          </p:cNvPr>
          <p:cNvPicPr>
            <a:picLocks noChangeAspect="1"/>
          </p:cNvPicPr>
          <p:nvPr/>
        </p:nvPicPr>
        <p:blipFill>
          <a:blip r:embed="rId2"/>
          <a:stretch>
            <a:fillRect/>
          </a:stretch>
        </p:blipFill>
        <p:spPr>
          <a:xfrm>
            <a:off x="2400300" y="1391081"/>
            <a:ext cx="4343400" cy="3286897"/>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4" name="Content Placeholder 2"/>
          <p:cNvSpPr txBox="1">
            <a:spLocks/>
          </p:cNvSpPr>
          <p:nvPr/>
        </p:nvSpPr>
        <p:spPr>
          <a:xfrm>
            <a:off x="914397"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Deloitte</a:t>
            </a:r>
          </a:p>
          <a:p>
            <a:r>
              <a:rPr lang="en-US" sz="1500" dirty="0"/>
              <a:t>Humana</a:t>
            </a:r>
          </a:p>
          <a:p>
            <a:r>
              <a:rPr lang="en-US" sz="1500" dirty="0"/>
              <a:t>Stamford Hospital</a:t>
            </a:r>
          </a:p>
          <a:p>
            <a:r>
              <a:rPr lang="en-US" sz="1500" dirty="0"/>
              <a:t>Aya Healthcare</a:t>
            </a:r>
          </a:p>
          <a:p>
            <a:r>
              <a:rPr lang="en-US" sz="1500" dirty="0"/>
              <a:t>Norwalk Public School District</a:t>
            </a:r>
          </a:p>
          <a:p>
            <a:r>
              <a:rPr lang="en-US" sz="1500" dirty="0"/>
              <a:t>Allied Universal</a:t>
            </a:r>
          </a:p>
          <a:p>
            <a:r>
              <a:rPr lang="en-US" sz="1500" dirty="0"/>
              <a:t>Compass Group North America</a:t>
            </a:r>
          </a:p>
          <a:p>
            <a:r>
              <a:rPr lang="en-US" sz="1500" dirty="0"/>
              <a:t>KPMG</a:t>
            </a:r>
          </a:p>
          <a:p>
            <a:r>
              <a:rPr lang="en-US" sz="1500" dirty="0"/>
              <a:t>Sema4</a:t>
            </a:r>
          </a:p>
          <a:p>
            <a:r>
              <a:rPr lang="en-US" sz="1500" dirty="0"/>
              <a:t>Synchrony</a:t>
            </a:r>
          </a:p>
          <a:p>
            <a:r>
              <a:rPr lang="en-US" sz="1500" dirty="0"/>
              <a:t>United Parcel Service Incorporated</a:t>
            </a:r>
          </a:p>
          <a:p>
            <a:r>
              <a:rPr lang="en-US" sz="1500" dirty="0"/>
              <a:t>The Home Depot Incorporated</a:t>
            </a:r>
          </a:p>
          <a:p>
            <a:r>
              <a:rPr lang="en-US" sz="1500" dirty="0"/>
              <a:t>Sacred Heart University</a:t>
            </a:r>
          </a:p>
          <a:p>
            <a:r>
              <a:rPr lang="en-US" sz="1500" dirty="0"/>
              <a:t>Circle Internet Financial Limited</a:t>
            </a:r>
          </a:p>
          <a:p>
            <a:r>
              <a:rPr lang="en-US" sz="1500" dirty="0" err="1"/>
              <a:t>Nuvance</a:t>
            </a:r>
            <a:r>
              <a:rPr lang="en-US" sz="1500" dirty="0"/>
              <a:t> Health</a:t>
            </a:r>
          </a:p>
          <a:p>
            <a:r>
              <a:rPr lang="en-US" sz="1500" dirty="0"/>
              <a:t>World Wrestling Entertainment</a:t>
            </a:r>
          </a:p>
          <a:p>
            <a:r>
              <a:rPr lang="en-US" sz="1500" dirty="0"/>
              <a:t>Hartford Hospital</a:t>
            </a:r>
          </a:p>
          <a:p>
            <a:r>
              <a:rPr lang="en-US" sz="1500" dirty="0"/>
              <a:t>NBC</a:t>
            </a:r>
          </a:p>
          <a:p>
            <a:r>
              <a:rPr lang="en-US" sz="1500" dirty="0"/>
              <a:t>Petco</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err="1"/>
              <a:t>Vmware</a:t>
            </a:r>
            <a:r>
              <a:rPr lang="en-US" sz="1500" dirty="0"/>
              <a:t> Incorporated</a:t>
            </a:r>
          </a:p>
          <a:p>
            <a:r>
              <a:rPr lang="en-US" sz="1500" dirty="0"/>
              <a:t>Yale-New Haven Health System</a:t>
            </a:r>
          </a:p>
          <a:p>
            <a:r>
              <a:rPr lang="en-US" sz="1500" dirty="0"/>
              <a:t>Charter Communications</a:t>
            </a:r>
          </a:p>
          <a:p>
            <a:r>
              <a:rPr lang="en-US" sz="1500" dirty="0"/>
              <a:t>ASML United States Incorporated</a:t>
            </a:r>
          </a:p>
          <a:p>
            <a:r>
              <a:rPr lang="en-US" sz="1500" dirty="0"/>
              <a:t>Whole Foods Market, Inc.</a:t>
            </a:r>
          </a:p>
          <a:p>
            <a:r>
              <a:rPr lang="en-US" sz="1500" dirty="0"/>
              <a:t>Hartford Healthcare</a:t>
            </a:r>
          </a:p>
          <a:p>
            <a:r>
              <a:rPr lang="en-US" sz="1500" dirty="0"/>
              <a:t>Advantage Sales &amp; Marketing</a:t>
            </a:r>
          </a:p>
          <a:p>
            <a:r>
              <a:rPr lang="en-US" sz="1500" dirty="0"/>
              <a:t>Gartner Incorporated</a:t>
            </a:r>
          </a:p>
          <a:p>
            <a:r>
              <a:rPr lang="en-US" sz="1500" dirty="0"/>
              <a:t>Lockheed Martin Corporation</a:t>
            </a:r>
          </a:p>
          <a:p>
            <a:r>
              <a:rPr lang="en-US" sz="1500" dirty="0"/>
              <a:t>Capital One</a:t>
            </a:r>
          </a:p>
          <a:p>
            <a:r>
              <a:rPr lang="en-US" sz="1500" dirty="0"/>
              <a:t>Norwalk Public Schools</a:t>
            </a:r>
          </a:p>
          <a:p>
            <a:r>
              <a:rPr lang="en-US" sz="1500" dirty="0"/>
              <a:t>Rolls Royce Plc</a:t>
            </a:r>
          </a:p>
          <a:p>
            <a:r>
              <a:rPr lang="en-US" sz="1500" dirty="0"/>
              <a:t>Griffin Health</a:t>
            </a:r>
          </a:p>
          <a:p>
            <a:r>
              <a:rPr lang="en-US" sz="1500" dirty="0"/>
              <a:t>UnitedHealth Group</a:t>
            </a:r>
          </a:p>
          <a:p>
            <a:r>
              <a:rPr lang="en-US" sz="1500" dirty="0"/>
              <a:t>Nordstrom</a:t>
            </a:r>
          </a:p>
          <a:p>
            <a:r>
              <a:rPr lang="en-US" sz="1500" dirty="0"/>
              <a:t>Beech Valley Solutions</a:t>
            </a:r>
          </a:p>
          <a:p>
            <a:r>
              <a:rPr lang="en-US" sz="1500" dirty="0"/>
              <a:t>Watermark Retirement Communities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were 8,804 during the week ending 10/16/21.</a:t>
            </a:r>
          </a:p>
        </p:txBody>
      </p:sp>
      <p:pic>
        <p:nvPicPr>
          <p:cNvPr id="6" name="Picture 5">
            <a:extLst>
              <a:ext uri="{FF2B5EF4-FFF2-40B4-BE49-F238E27FC236}">
                <a16:creationId xmlns:a16="http://schemas.microsoft.com/office/drawing/2014/main" id="{2649542B-984D-4F70-8267-AEE0159AB8FD}"/>
              </a:ext>
            </a:extLst>
          </p:cNvPr>
          <p:cNvPicPr>
            <a:picLocks noChangeAspect="1"/>
          </p:cNvPicPr>
          <p:nvPr/>
        </p:nvPicPr>
        <p:blipFill>
          <a:blip r:embed="rId2"/>
          <a:stretch>
            <a:fillRect/>
          </a:stretch>
        </p:blipFill>
        <p:spPr>
          <a:xfrm>
            <a:off x="255951" y="1752600"/>
            <a:ext cx="8632098" cy="3894640"/>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4" name="Picture 3">
            <a:extLst>
              <a:ext uri="{FF2B5EF4-FFF2-40B4-BE49-F238E27FC236}">
                <a16:creationId xmlns:a16="http://schemas.microsoft.com/office/drawing/2014/main" id="{BE6F5DAE-8F6B-4E4B-A7C0-245A7967B64C}"/>
              </a:ext>
            </a:extLst>
          </p:cNvPr>
          <p:cNvPicPr>
            <a:picLocks noChangeAspect="1"/>
          </p:cNvPicPr>
          <p:nvPr/>
        </p:nvPicPr>
        <p:blipFill>
          <a:blip r:embed="rId2"/>
          <a:stretch>
            <a:fillRect/>
          </a:stretch>
        </p:blipFill>
        <p:spPr>
          <a:xfrm>
            <a:off x="2252659" y="1104014"/>
            <a:ext cx="4638675" cy="500062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2" name="Picture 1">
            <a:extLst>
              <a:ext uri="{FF2B5EF4-FFF2-40B4-BE49-F238E27FC236}">
                <a16:creationId xmlns:a16="http://schemas.microsoft.com/office/drawing/2014/main" id="{18C9C7D2-DD4F-4625-8211-1380EA08DCBB}"/>
              </a:ext>
            </a:extLst>
          </p:cNvPr>
          <p:cNvPicPr>
            <a:picLocks noChangeAspect="1"/>
          </p:cNvPicPr>
          <p:nvPr/>
        </p:nvPicPr>
        <p:blipFill>
          <a:blip r:embed="rId2"/>
          <a:stretch>
            <a:fillRect/>
          </a:stretch>
        </p:blipFill>
        <p:spPr>
          <a:xfrm>
            <a:off x="438150" y="1179317"/>
            <a:ext cx="8267700" cy="4991100"/>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2" name="Picture 1">
            <a:extLst>
              <a:ext uri="{FF2B5EF4-FFF2-40B4-BE49-F238E27FC236}">
                <a16:creationId xmlns:a16="http://schemas.microsoft.com/office/drawing/2014/main" id="{38AA187D-DD7D-4249-8763-B10A9E2F300E}"/>
              </a:ext>
            </a:extLst>
          </p:cNvPr>
          <p:cNvPicPr>
            <a:picLocks noChangeAspect="1"/>
          </p:cNvPicPr>
          <p:nvPr/>
        </p:nvPicPr>
        <p:blipFill>
          <a:blip r:embed="rId2"/>
          <a:stretch>
            <a:fillRect/>
          </a:stretch>
        </p:blipFill>
        <p:spPr>
          <a:xfrm>
            <a:off x="661987" y="362005"/>
            <a:ext cx="7820025" cy="5905500"/>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65962921-EB46-4F6D-9297-26386776DF7B}"/>
              </a:ext>
            </a:extLst>
          </p:cNvPr>
          <p:cNvPicPr>
            <a:picLocks noChangeAspect="1"/>
          </p:cNvPicPr>
          <p:nvPr/>
        </p:nvPicPr>
        <p:blipFill>
          <a:blip r:embed="rId2"/>
          <a:stretch>
            <a:fillRect/>
          </a:stretch>
        </p:blipFill>
        <p:spPr>
          <a:xfrm>
            <a:off x="1647825" y="793752"/>
            <a:ext cx="5848350" cy="5562600"/>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October 2021.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3" y="1442831"/>
            <a:ext cx="8534399"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104,973 in October 2021.</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(20,754 postings), </a:t>
            </a:r>
            <a:r>
              <a:rPr lang="en-US" sz="1900" b="1" dirty="0"/>
              <a:t>Retail Trade </a:t>
            </a:r>
            <a:r>
              <a:rPr lang="en-US" sz="1900" dirty="0"/>
              <a:t>(16,320 postings), </a:t>
            </a:r>
            <a:r>
              <a:rPr lang="en-US" sz="1900" b="1" dirty="0"/>
              <a:t>Finance and Insurance </a:t>
            </a:r>
            <a:r>
              <a:rPr lang="en-US" sz="1900" dirty="0"/>
              <a:t>(7,958 posting), and </a:t>
            </a:r>
            <a:r>
              <a:rPr lang="en-US" sz="1900" b="1" dirty="0"/>
              <a:t> Professional, Scientific, and Technical Services </a:t>
            </a:r>
            <a:r>
              <a:rPr lang="en-US" sz="1900" dirty="0"/>
              <a:t>(7,001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(5,572 postings), </a:t>
            </a:r>
            <a:r>
              <a:rPr lang="en-US" sz="1900" b="1" dirty="0"/>
              <a:t>Laborers &amp; Freight, Stock, and Material Movers </a:t>
            </a:r>
            <a:r>
              <a:rPr lang="en-US" sz="1900" dirty="0"/>
              <a:t>(4,152 postings), </a:t>
            </a:r>
            <a:r>
              <a:rPr lang="en-US" sz="1900" b="1" dirty="0"/>
              <a:t>Retail Salespersons </a:t>
            </a:r>
            <a:r>
              <a:rPr lang="en-US" sz="1900" dirty="0"/>
              <a:t>(3,470 postings), </a:t>
            </a:r>
            <a:r>
              <a:rPr lang="en-US" sz="1900" b="1" dirty="0"/>
              <a:t>Wholesale and Manufacturing Sales Representatives  </a:t>
            </a:r>
            <a:r>
              <a:rPr lang="en-US" sz="1900" dirty="0"/>
              <a:t>(2,394 postings), and </a:t>
            </a:r>
            <a:r>
              <a:rPr lang="en-US" sz="1900" b="1" dirty="0"/>
              <a:t>Heavy &amp; Tractor-Trailer Truck Drivers </a:t>
            </a:r>
            <a:r>
              <a:rPr lang="en-US" sz="1900" dirty="0"/>
              <a:t>(2,173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50732</TotalTime>
  <Words>1990</Words>
  <Application>Microsoft Office PowerPoint</Application>
  <PresentationFormat>On-screen Show (4:3)</PresentationFormat>
  <Paragraphs>378</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1405</cp:revision>
  <cp:lastPrinted>2021-07-26T17:15:16Z</cp:lastPrinted>
  <dcterms:created xsi:type="dcterms:W3CDTF">2016-10-12T17:47:24Z</dcterms:created>
  <dcterms:modified xsi:type="dcterms:W3CDTF">2021-11-12T22:20:24Z</dcterms:modified>
</cp:coreProperties>
</file>